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1" r:id="rId5"/>
    <p:sldId id="260" r:id="rId6"/>
    <p:sldId id="257" r:id="rId7"/>
    <p:sldId id="262" r:id="rId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676" autoAdjust="0"/>
  </p:normalViewPr>
  <p:slideViewPr>
    <p:cSldViewPr>
      <p:cViewPr varScale="1">
        <p:scale>
          <a:sx n="37" d="100"/>
          <a:sy n="37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67240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73E87">
                    <a:lumMod val="75000"/>
                  </a:srgbClr>
                </a:solidFill>
                <a:latin typeface="Candara"/>
              </a:rPr>
              <a:t/>
            </a:r>
            <a:br>
              <a:rPr lang="ru-RU" sz="2000" b="1" dirty="0" smtClean="0">
                <a:solidFill>
                  <a:srgbClr val="073E87">
                    <a:lumMod val="75000"/>
                  </a:srgbClr>
                </a:solidFill>
                <a:latin typeface="Candara"/>
              </a:rPr>
            </a:br>
            <a:r>
              <a:rPr lang="ru-RU" sz="2000" b="1" dirty="0">
                <a:solidFill>
                  <a:srgbClr val="073E87">
                    <a:lumMod val="75000"/>
                  </a:srgbClr>
                </a:solidFill>
                <a:latin typeface="Candara"/>
              </a:rPr>
              <a:t/>
            </a:r>
            <a:br>
              <a:rPr lang="ru-RU" sz="2000" b="1" dirty="0">
                <a:solidFill>
                  <a:srgbClr val="073E87">
                    <a:lumMod val="75000"/>
                  </a:srgbClr>
                </a:solidFill>
                <a:latin typeface="Candara"/>
              </a:rPr>
            </a:br>
            <a:r>
              <a:rPr lang="ru-RU" sz="2000" b="1" dirty="0" smtClean="0">
                <a:solidFill>
                  <a:srgbClr val="073E87">
                    <a:lumMod val="75000"/>
                  </a:srgbClr>
                </a:solidFill>
                <a:latin typeface="Candara"/>
              </a:rPr>
              <a:t/>
            </a:r>
            <a:br>
              <a:rPr lang="ru-RU" sz="2000" b="1" dirty="0" smtClean="0">
                <a:solidFill>
                  <a:srgbClr val="073E87">
                    <a:lumMod val="75000"/>
                  </a:srgbClr>
                </a:solidFill>
                <a:latin typeface="Candara"/>
              </a:rPr>
            </a:br>
            <a:r>
              <a:rPr lang="ru-RU" sz="2000" b="1" dirty="0">
                <a:solidFill>
                  <a:srgbClr val="073E87">
                    <a:lumMod val="75000"/>
                  </a:srgbClr>
                </a:solidFill>
                <a:latin typeface="Candara"/>
              </a:rPr>
              <a:t/>
            </a:r>
            <a:br>
              <a:rPr lang="ru-RU" sz="2000" b="1" dirty="0">
                <a:solidFill>
                  <a:srgbClr val="073E87">
                    <a:lumMod val="75000"/>
                  </a:srgbClr>
                </a:solidFill>
                <a:latin typeface="Candara"/>
              </a:rPr>
            </a:br>
            <a:r>
              <a:rPr lang="ru-RU" sz="2000" b="1" dirty="0" smtClean="0">
                <a:solidFill>
                  <a:srgbClr val="073E87">
                    <a:lumMod val="75000"/>
                  </a:srgbClr>
                </a:solidFill>
                <a:latin typeface="Candara"/>
              </a:rPr>
              <a:t/>
            </a:r>
            <a:br>
              <a:rPr lang="ru-RU" sz="2000" b="1" dirty="0" smtClean="0">
                <a:solidFill>
                  <a:srgbClr val="073E87">
                    <a:lumMod val="75000"/>
                  </a:srgbClr>
                </a:solidFill>
                <a:latin typeface="Candara"/>
              </a:rPr>
            </a:br>
            <a:r>
              <a:rPr lang="ru-RU" sz="2000" dirty="0">
                <a:solidFill>
                  <a:srgbClr val="073E87">
                    <a:lumMod val="75000"/>
                  </a:srgbClr>
                </a:solidFill>
                <a:latin typeface="Candara"/>
              </a:rPr>
              <a:t/>
            </a:r>
            <a:br>
              <a:rPr lang="ru-RU" sz="2000" dirty="0">
                <a:solidFill>
                  <a:srgbClr val="073E87">
                    <a:lumMod val="75000"/>
                  </a:srgbClr>
                </a:solidFill>
                <a:latin typeface="Candara"/>
              </a:rPr>
            </a:br>
            <a:r>
              <a:rPr lang="ru-RU" sz="2000" dirty="0" smtClean="0">
                <a:solidFill>
                  <a:srgbClr val="073E87">
                    <a:lumMod val="75000"/>
                  </a:srgbClr>
                </a:solidFill>
                <a:latin typeface="Candara"/>
              </a:rPr>
              <a:t/>
            </a:r>
            <a:br>
              <a:rPr lang="ru-RU" sz="2000" dirty="0" smtClean="0">
                <a:solidFill>
                  <a:srgbClr val="073E87">
                    <a:lumMod val="75000"/>
                  </a:srgbClr>
                </a:solidFill>
                <a:latin typeface="Candara"/>
              </a:rPr>
            </a:br>
            <a:r>
              <a:rPr lang="ru-RU" sz="2000" dirty="0">
                <a:solidFill>
                  <a:srgbClr val="073E87">
                    <a:lumMod val="75000"/>
                  </a:srgbClr>
                </a:solidFill>
                <a:latin typeface="Candara"/>
              </a:rPr>
              <a:t/>
            </a:r>
            <a:br>
              <a:rPr lang="ru-RU" sz="2000" dirty="0">
                <a:solidFill>
                  <a:srgbClr val="073E87">
                    <a:lumMod val="75000"/>
                  </a:srgbClr>
                </a:solidFill>
                <a:latin typeface="Candara"/>
              </a:rPr>
            </a:br>
            <a:r>
              <a:rPr lang="ru-RU" sz="2000" dirty="0" smtClean="0">
                <a:solidFill>
                  <a:srgbClr val="073E87">
                    <a:lumMod val="75000"/>
                  </a:srgbClr>
                </a:solidFill>
                <a:latin typeface="Candara"/>
              </a:rPr>
              <a:t/>
            </a:r>
            <a:br>
              <a:rPr lang="ru-RU" sz="2000" dirty="0" smtClean="0">
                <a:solidFill>
                  <a:srgbClr val="073E87">
                    <a:lumMod val="75000"/>
                  </a:srgbClr>
                </a:solidFill>
                <a:latin typeface="Candara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Candara"/>
              </a:rPr>
              <a:t>ГОСУДАРСТВЕННОЕ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ndara"/>
              </a:rPr>
              <a:t>БЮДЖЕТНОЕ ОБЩЕОБРАЗОВАТЕЛЬНОЕ УЧРЕЖДЕНИЕ  САМАРСКОЙ ОБЛАСТИ 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ndara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ndara"/>
              </a:rPr>
              <a:t>ОСНОВНАЯ ОБЩЕОБРАЗОВАТЕЛЬНАЯ  ШКОЛА № 18 ИМЕНИ В.А.МАМИСТОВА  ГОРОДА НОВОКУЙБЫШЕВСКА  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ndara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ndara"/>
              </a:rPr>
              <a:t>ГОРОДСКОГО ОКРУГА НОВОКУЙБЫШЕВСК САМАРСКОЙ ОБЛАСТИ 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ndara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ndara"/>
              </a:rPr>
              <a:t>(ГБОУ ООШ № 18 г. Новокуйбышевска)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ndara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ndara"/>
              </a:rPr>
              <a:t> 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ndara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ndara"/>
              </a:rPr>
              <a:t>структурное подразделение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ndara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ndara"/>
              </a:rPr>
              <a:t> «Детский сад «Центр коррекции и развития детей»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Candara"/>
              </a:rPr>
              <a:t/>
            </a:r>
            <a:b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Candara"/>
              </a:rPr>
            </a:b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Candara"/>
              </a:rPr>
              <a:t/>
            </a:r>
            <a:b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Candara"/>
              </a:rPr>
            </a:b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800800" cy="2232248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31B6FD"/>
              </a:buClr>
              <a:buSzPct val="100000"/>
            </a:pPr>
            <a:r>
              <a:rPr lang="ru-RU" sz="2400" b="1" i="1" dirty="0">
                <a:solidFill>
                  <a:schemeClr val="accent1"/>
                </a:solidFill>
                <a:latin typeface="Candara"/>
              </a:rPr>
              <a:t>КРАТКОСРОЧНЫЙ ПРОЕКТ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2400" b="1" i="1" dirty="0">
                <a:solidFill>
                  <a:schemeClr val="accent1"/>
                </a:solidFill>
                <a:latin typeface="Candara"/>
              </a:rPr>
              <a:t>ПО РАЗВИТИЮ ФИЗИЧЕСКИХ КАЧЕСТВ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2400" b="1" i="1" dirty="0" smtClean="0">
                <a:solidFill>
                  <a:schemeClr val="accent1"/>
                </a:solidFill>
                <a:latin typeface="Candara"/>
              </a:rPr>
              <a:t>«ПРАВИЛА ДОРОЖНЫЕ ВСЕМ НАМ ЗНАТЬ ПОЛОЖЕНО »</a:t>
            </a:r>
            <a:endParaRPr lang="ru-RU" sz="2400" b="1" i="1" dirty="0">
              <a:solidFill>
                <a:schemeClr val="accent1"/>
              </a:solidFill>
              <a:latin typeface="Candara"/>
            </a:endParaRPr>
          </a:p>
          <a:p>
            <a:pPr lvl="0">
              <a:buClr>
                <a:srgbClr val="31B6FD"/>
              </a:buClr>
              <a:buSzPct val="100000"/>
            </a:pPr>
            <a:r>
              <a:rPr lang="ru-RU" sz="2400" b="1" i="1" dirty="0">
                <a:solidFill>
                  <a:schemeClr val="accent1"/>
                </a:solidFill>
                <a:latin typeface="Candara"/>
              </a:rPr>
              <a:t>в первой группе раннего возраста «Малышок»</a:t>
            </a:r>
          </a:p>
          <a:p>
            <a:pPr lvl="0">
              <a:buClr>
                <a:srgbClr val="31B6FD"/>
              </a:buClr>
              <a:buSzPct val="100000"/>
            </a:pPr>
            <a:endParaRPr lang="ru-RU" sz="2400" b="1" i="1" dirty="0">
              <a:solidFill>
                <a:schemeClr val="accent1"/>
              </a:solidFill>
              <a:latin typeface="Candara"/>
            </a:endParaRPr>
          </a:p>
          <a:p>
            <a:pPr lvl="0">
              <a:buClr>
                <a:srgbClr val="31B6FD"/>
              </a:buClr>
              <a:buSzPct val="100000"/>
            </a:pPr>
            <a:r>
              <a:rPr lang="ru-RU" sz="2400" b="1" i="1" dirty="0" smtClean="0">
                <a:solidFill>
                  <a:schemeClr val="accent1"/>
                </a:solidFill>
                <a:latin typeface="Candara"/>
              </a:rPr>
              <a:t>2017 </a:t>
            </a:r>
            <a:r>
              <a:rPr lang="ru-RU" sz="2400" b="1" i="1" dirty="0">
                <a:solidFill>
                  <a:schemeClr val="accent1"/>
                </a:solidFill>
                <a:latin typeface="Candara"/>
              </a:rPr>
              <a:t>год. </a:t>
            </a:r>
          </a:p>
          <a:p>
            <a:pPr lvl="0">
              <a:buClr>
                <a:srgbClr val="31B6FD"/>
              </a:buClr>
              <a:buSzPct val="100000"/>
            </a:pPr>
            <a:endParaRPr lang="ru-RU" sz="1700" dirty="0">
              <a:solidFill>
                <a:srgbClr val="073E87">
                  <a:lumMod val="75000"/>
                </a:srgbClr>
              </a:solidFill>
              <a:latin typeface="Candar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5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949280"/>
            <a:ext cx="818388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9532"/>
            <a:ext cx="4104456" cy="320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Наталия\Desktop\вибер\image-0-02-05-60345c8b75f647bffd9d723a78f885ec50ea33b87a9bc2812b654d1035d1233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176464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ия\Desktop\вибер\image-0-02-05-e9e9fb7a053924d39a457d8933227d871af98dfec47bf3703e9d49c8ffbef8f9-V —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248472" cy="2772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90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89240"/>
            <a:ext cx="818388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4684"/>
            <a:ext cx="4196498" cy="298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Наталия\Desktop\вибер\image-0-02-05-5b8b171de325907cca7d6325eb76376c49750c2c8c6603f419696855982741a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48" y="3429000"/>
            <a:ext cx="4063208" cy="2930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ия\Desktop\вибер\image-0-02-05-b48f655b17c6d03ae5a57d0572be8e4cb20ad694c53cedc20406e73f12633ca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4217712" cy="2786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620688"/>
            <a:ext cx="4176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Есть специальный для нас переход</a:t>
            </a:r>
            <a:r>
              <a:rPr lang="ru-RU" sz="2000" b="1" dirty="0" smtClean="0">
                <a:solidFill>
                  <a:srgbClr val="FFFF00"/>
                </a:solidFill>
              </a:rPr>
              <a:t>,</a:t>
            </a:r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«Зеброй» его называет народ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Смело идем полосатой дорожкой</a:t>
            </a:r>
            <a:r>
              <a:rPr lang="ru-RU" sz="2000" b="1" dirty="0" smtClean="0">
                <a:solidFill>
                  <a:srgbClr val="FFFF00"/>
                </a:solidFill>
              </a:rPr>
              <a:t>,</a:t>
            </a:r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Водители, вы подождите немножко!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14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Desktop\вайбер\image-0-02-05-aa00a1467e43ac0a6e7b7a5a882ad49ff5f53b1e14f4476d5c1d3db8e4113b7f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3"/>
            <a:ext cx="3960440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ия\Desktop\вайбер\image-0-02-05-a4eb46500f21d19a280afb2387447f58cf4e14bec0f479cf35b876eeba3182e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018094" cy="2843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ия\Desktop\вайбер\image-0-02-05-4b93417ce14521c1507b757dd1112a42f742e922964f0c4e1d30c10f321181d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6" y="3501008"/>
            <a:ext cx="4302260" cy="2843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5748" y="620688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Бывает </a:t>
            </a:r>
            <a:r>
              <a:rPr lang="ru-RU" sz="2000" b="1" dirty="0">
                <a:solidFill>
                  <a:srgbClr val="FFFF00"/>
                </a:solidFill>
              </a:rPr>
              <a:t>улица очень опасной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И в городе, и в глуши.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Дорожные правила знать прекрасно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Все должны малыши.</a:t>
            </a:r>
          </a:p>
        </p:txBody>
      </p:sp>
    </p:spTree>
    <p:extLst>
      <p:ext uri="{BB962C8B-B14F-4D97-AF65-F5344CB8AC3E}">
        <p14:creationId xmlns:p14="http://schemas.microsoft.com/office/powerpoint/2010/main" val="10562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43275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Наталия\Desktop\вибер\image-0-02-05-ef8870b331218288500caf21e3e93bdcf2e5ccb477119889d12d1b334c4aaa4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78" y="3554451"/>
            <a:ext cx="4018094" cy="2856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ия\Desktop\вибер\image-0-02-05-8198bd49e29a5e4c2dfdb7b00b404e5a8c1f31a6993faeac7fd7f9c071ce310f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54451"/>
            <a:ext cx="4392488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31468" y="476672"/>
            <a:ext cx="3844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490085"/>
            <a:ext cx="387407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FF00"/>
              </a:solidFill>
            </a:endParaRP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Светофор </a:t>
            </a:r>
            <a:r>
              <a:rPr lang="ru-RU" sz="2000" b="1" dirty="0">
                <a:solidFill>
                  <a:srgbClr val="FFFF00"/>
                </a:solidFill>
              </a:rPr>
              <a:t>всегда на страже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Пешеходу он </a:t>
            </a:r>
            <a:r>
              <a:rPr lang="ru-RU" sz="2000" b="1" dirty="0" smtClean="0">
                <a:solidFill>
                  <a:srgbClr val="FFFF00"/>
                </a:solidFill>
              </a:rPr>
              <a:t>укажет</a:t>
            </a:r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Самый безопасный путь</a:t>
            </a:r>
            <a:r>
              <a:rPr lang="ru-RU" sz="2000" b="1" dirty="0" smtClean="0">
                <a:solidFill>
                  <a:srgbClr val="FFFF00"/>
                </a:solidFill>
              </a:rPr>
              <a:t>,</a:t>
            </a:r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Стоит глазом лишь моргнуть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АЛЫШОК ПДД\IMG_20160818_165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68016"/>
            <a:ext cx="4464496" cy="3129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МАЛЫШОК ПДД\IMG_20160818_165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1" y="452327"/>
            <a:ext cx="3908267" cy="3015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МАЛЫШОК ПДД\IMG_20160818_170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1" y="3468016"/>
            <a:ext cx="3908267" cy="3129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9008" y="6093296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468059"/>
            <a:ext cx="4248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Глаз зеленый загорелся –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Проходи, свободен путь!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Желтый – подожди немного,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Повнимательнее будь.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Загорелся яркий красный,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Это значит, что опасно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 дорогу выходить.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Нужно транспорт пропустить</a:t>
            </a:r>
          </a:p>
        </p:txBody>
      </p:sp>
    </p:spTree>
    <p:extLst>
      <p:ext uri="{BB962C8B-B14F-4D97-AF65-F5344CB8AC3E}">
        <p14:creationId xmlns:p14="http://schemas.microsoft.com/office/powerpoint/2010/main" val="41274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ия\Desktop\вайбер\image-0-02-05-c2ab38160d2e2d62f7af0c0b9a01f26806c54002045270b76cde2b7537e2417a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751344"/>
            <a:ext cx="374441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Правила </a:t>
            </a:r>
            <a:r>
              <a:rPr lang="ru-RU" sz="2400" b="1" dirty="0">
                <a:solidFill>
                  <a:schemeClr val="accent1"/>
                </a:solidFill>
              </a:rPr>
              <a:t>дорожные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Не </a:t>
            </a:r>
            <a:r>
              <a:rPr lang="ru-RU" sz="2400" b="1" dirty="0">
                <a:solidFill>
                  <a:schemeClr val="accent1"/>
                </a:solidFill>
              </a:rPr>
              <a:t>так уж и сложны,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Только </a:t>
            </a:r>
            <a:r>
              <a:rPr lang="ru-RU" sz="2400" b="1" dirty="0">
                <a:solidFill>
                  <a:schemeClr val="accent1"/>
                </a:solidFill>
              </a:rPr>
              <a:t>в жизни правила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Очень </a:t>
            </a:r>
            <a:r>
              <a:rPr lang="ru-RU" sz="2400" b="1" dirty="0">
                <a:solidFill>
                  <a:schemeClr val="accent1"/>
                </a:solidFill>
              </a:rPr>
              <a:t>всем нужны.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endParaRPr lang="ru-RU" sz="2400" b="1" dirty="0">
              <a:solidFill>
                <a:schemeClr val="accent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Девочки </a:t>
            </a:r>
            <a:r>
              <a:rPr lang="ru-RU" sz="2400" b="1" dirty="0">
                <a:solidFill>
                  <a:schemeClr val="accent1"/>
                </a:solidFill>
              </a:rPr>
              <a:t>и мальчики,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Все</a:t>
            </a:r>
            <a:r>
              <a:rPr lang="ru-RU" sz="2400" b="1" dirty="0">
                <a:solidFill>
                  <a:schemeClr val="accent1"/>
                </a:solidFill>
              </a:rPr>
              <a:t>, без исключения,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Изучайте </a:t>
            </a:r>
            <a:r>
              <a:rPr lang="ru-RU" sz="2400" b="1" dirty="0">
                <a:solidFill>
                  <a:schemeClr val="accent1"/>
                </a:solidFill>
              </a:rPr>
              <a:t>правила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Дорожного </a:t>
            </a:r>
            <a:r>
              <a:rPr lang="ru-RU" sz="2400" b="1" dirty="0">
                <a:solidFill>
                  <a:schemeClr val="accent1"/>
                </a:solidFill>
              </a:rPr>
              <a:t>движения</a:t>
            </a:r>
            <a:r>
              <a:rPr lang="ru-RU" sz="2000" b="1" dirty="0" smtClean="0">
                <a:solidFill>
                  <a:schemeClr val="accent1"/>
                </a:solidFill>
              </a:rPr>
              <a:t>!</a:t>
            </a:r>
          </a:p>
          <a:p>
            <a:pPr algn="ctr"/>
            <a:endParaRPr lang="ru-RU" sz="2000" b="1" dirty="0">
              <a:solidFill>
                <a:schemeClr val="accent1"/>
              </a:solidFill>
            </a:endParaRPr>
          </a:p>
          <a:p>
            <a:pPr algn="ctr"/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2051" name="Picture 3" descr="C:\Users\Наталия\Desktop\detsad-387600-14631387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7750"/>
            <a:ext cx="4176464" cy="2829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85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316</TotalTime>
  <Words>155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         ГОСУДАРСТВЕННОЕ БЮДЖЕТНОЕ ОБЩЕОБРАЗОВАТЕЛЬНОЕ УЧРЕЖДЕНИЕ  САМАРСКОЙ ОБЛАСТИ  ОСНОВНАЯ ОБЩЕОБРАЗОВАТЕЛЬНАЯ  ШКОЛА № 18 ИМЕНИ В.А.МАМИСТОВА  ГОРОДА НОВОКУЙБЫШЕВСКА   ГОРОДСКОГО ОКРУГА НОВОКУЙБЫШЕВСК САМАРСКОЙ ОБЛАСТИ  (ГБОУ ООШ № 18 г. Новокуйбышевска)   структурное подразделение  «Детский сад «Центр коррекции и развития детей»  </vt:lpstr>
      <vt:lpstr> </vt:lpstr>
      <vt:lpstr> 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ГОСУДАРСТВЕННОЕ БЮДЖЕТНОЕ ОБЩЕОБРАЗОВАТЕЛЬНОЕ УЧРЕЖДЕНИЕ  САМАРСКОЙ ОБЛАСТИ  ОСНОВНАЯ ОБЩЕОБРАЗОВАТЕЛЬНАЯ  ШКОЛА № 18 ИМЕНИ В.А.МАМИСТОВА  ГОРОДА НОВОКУЙБЫШЕВСКА   ГОРОДСКОГО ОКРУГА НОВОКУЙБЫШЕВСК САМАРСКОЙ ОБЛАСТИ  (ГБОУ ООШ № 18 г. Новокуйбышевска)   структурное подразделение  «Детский сад «Центр коррекции и развития детей»  </dc:title>
  <dc:creator>Наталия</dc:creator>
  <cp:lastModifiedBy>Наталия</cp:lastModifiedBy>
  <cp:revision>22</cp:revision>
  <cp:lastPrinted>2016-12-14T07:13:21Z</cp:lastPrinted>
  <dcterms:created xsi:type="dcterms:W3CDTF">2016-12-10T14:35:04Z</dcterms:created>
  <dcterms:modified xsi:type="dcterms:W3CDTF">2018-03-26T16:23:41Z</dcterms:modified>
</cp:coreProperties>
</file>